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9"/>
    <p:sldId id="257" r:id="rId40"/>
    <p:sldId id="258"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mputer Says No" charset="1" panose="00000400000000000000"/>
      <p:regular r:id="rId10"/>
    </p:embeddedFont>
    <p:embeddedFont>
      <p:font typeface="Computer Says No Italics" charset="1" panose="00000400000000000000"/>
      <p:regular r:id="rId11"/>
    </p:embeddedFont>
    <p:embeddedFont>
      <p:font typeface="Retropix" charset="1" panose="00000000000000000000"/>
      <p:regular r:id="rId12"/>
    </p:embeddedFont>
    <p:embeddedFont>
      <p:font typeface="Proxima Nova" charset="1" panose="02000506030000020004"/>
      <p:regular r:id="rId13"/>
    </p:embeddedFont>
    <p:embeddedFont>
      <p:font typeface="Proxima Nova Bold" charset="1" panose="02000506030000020004"/>
      <p:regular r:id="rId14"/>
    </p:embeddedFont>
    <p:embeddedFont>
      <p:font typeface="Proxima Nova Italics" charset="1" panose="02000506030000020004"/>
      <p:regular r:id="rId15"/>
    </p:embeddedFont>
    <p:embeddedFont>
      <p:font typeface="Proxima Nova Bold Italics" charset="1" panose="02000506030000020004"/>
      <p:regular r:id="rId16"/>
    </p:embeddedFont>
    <p:embeddedFont>
      <p:font typeface="Proxima Nova Light" charset="1" panose="02000506030000020004"/>
      <p:regular r:id="rId17"/>
    </p:embeddedFont>
    <p:embeddedFont>
      <p:font typeface="Proxima Nova Light Italics" charset="1" panose="02000506030000020004"/>
      <p:regular r:id="rId18"/>
    </p:embeddedFont>
    <p:embeddedFont>
      <p:font typeface="Proxima Nova Heavy" charset="1" panose="02000506030000020004"/>
      <p:regular r:id="rId19"/>
    </p:embeddedFont>
    <p:embeddedFont>
      <p:font typeface="Proxima Nova Heavy Italics" charset="1" panose="02000506030000020004"/>
      <p:regular r:id="rId20"/>
    </p:embeddedFont>
    <p:embeddedFont>
      <p:font typeface="Poppins" charset="1" panose="00000500000000000000"/>
      <p:regular r:id="rId21"/>
    </p:embeddedFont>
    <p:embeddedFont>
      <p:font typeface="Poppins Bold" charset="1" panose="00000800000000000000"/>
      <p:regular r:id="rId22"/>
    </p:embeddedFont>
    <p:embeddedFont>
      <p:font typeface="Poppins Italics" charset="1" panose="00000500000000000000"/>
      <p:regular r:id="rId23"/>
    </p:embeddedFont>
    <p:embeddedFont>
      <p:font typeface="Poppins Bold Italics" charset="1" panose="00000800000000000000"/>
      <p:regular r:id="rId24"/>
    </p:embeddedFont>
    <p:embeddedFont>
      <p:font typeface="Poppins Thin" charset="1" panose="00000300000000000000"/>
      <p:regular r:id="rId25"/>
    </p:embeddedFont>
    <p:embeddedFont>
      <p:font typeface="Poppins Thin Italics" charset="1" panose="00000300000000000000"/>
      <p:regular r:id="rId26"/>
    </p:embeddedFont>
    <p:embeddedFont>
      <p:font typeface="Poppins Extra-Light" charset="1" panose="00000300000000000000"/>
      <p:regular r:id="rId27"/>
    </p:embeddedFont>
    <p:embeddedFont>
      <p:font typeface="Poppins Extra-Light Italics" charset="1" panose="00000300000000000000"/>
      <p:regular r:id="rId28"/>
    </p:embeddedFont>
    <p:embeddedFont>
      <p:font typeface="Poppins Light" charset="1" panose="00000400000000000000"/>
      <p:regular r:id="rId29"/>
    </p:embeddedFont>
    <p:embeddedFont>
      <p:font typeface="Poppins Light Italics" charset="1" panose="00000400000000000000"/>
      <p:regular r:id="rId30"/>
    </p:embeddedFont>
    <p:embeddedFont>
      <p:font typeface="Poppins Medium" charset="1" panose="00000600000000000000"/>
      <p:regular r:id="rId31"/>
    </p:embeddedFont>
    <p:embeddedFont>
      <p:font typeface="Poppins Medium Italics" charset="1" panose="00000600000000000000"/>
      <p:regular r:id="rId32"/>
    </p:embeddedFont>
    <p:embeddedFont>
      <p:font typeface="Poppins Semi-Bold" charset="1" panose="00000700000000000000"/>
      <p:regular r:id="rId33"/>
    </p:embeddedFont>
    <p:embeddedFont>
      <p:font typeface="Poppins Semi-Bold Italics" charset="1" panose="00000700000000000000"/>
      <p:regular r:id="rId34"/>
    </p:embeddedFont>
    <p:embeddedFont>
      <p:font typeface="Poppins Ultra-Bold" charset="1" panose="00000900000000000000"/>
      <p:regular r:id="rId35"/>
    </p:embeddedFont>
    <p:embeddedFont>
      <p:font typeface="Poppins Ultra-Bold Italics" charset="1" panose="00000900000000000000"/>
      <p:regular r:id="rId36"/>
    </p:embeddedFont>
    <p:embeddedFont>
      <p:font typeface="Poppins Heavy" charset="1" panose="00000A00000000000000"/>
      <p:regular r:id="rId37"/>
    </p:embeddedFont>
    <p:embeddedFont>
      <p:font typeface="Poppins Heavy Italics" charset="1" panose="00000A0000000000000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slides/slide1.xml" Type="http://schemas.openxmlformats.org/officeDocument/2006/relationships/slide"/><Relationship Id="rId4" Target="theme/theme1.xml" Type="http://schemas.openxmlformats.org/officeDocument/2006/relationships/theme"/><Relationship Id="rId40" Target="slides/slide2.xml" Type="http://schemas.openxmlformats.org/officeDocument/2006/relationships/slide"/><Relationship Id="rId41" Target="slides/slide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svg>
</file>

<file path=ppt/media/image5.png>
</file>

<file path=ppt/media/image6.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15153" y="5143500"/>
            <a:ext cx="6988487" cy="5595357"/>
          </a:xfrm>
          <a:custGeom>
            <a:avLst/>
            <a:gdLst/>
            <a:ahLst/>
            <a:cxnLst/>
            <a:rect r="r" b="b" t="t" l="l"/>
            <a:pathLst>
              <a:path h="5595357" w="6988487">
                <a:moveTo>
                  <a:pt x="0" y="0"/>
                </a:moveTo>
                <a:lnTo>
                  <a:pt x="6988487" y="0"/>
                </a:lnTo>
                <a:lnTo>
                  <a:pt x="6988487" y="5595357"/>
                </a:lnTo>
                <a:lnTo>
                  <a:pt x="0" y="5595357"/>
                </a:lnTo>
                <a:lnTo>
                  <a:pt x="0" y="0"/>
                </a:lnTo>
                <a:close/>
              </a:path>
            </a:pathLst>
          </a:custGeom>
          <a:blipFill>
            <a:blip r:embed="rId2"/>
            <a:stretch>
              <a:fillRect l="0" t="0" r="0" b="0"/>
            </a:stretch>
          </a:blipFill>
        </p:spPr>
      </p:sp>
      <p:sp>
        <p:nvSpPr>
          <p:cNvPr name="Freeform 3" id="3"/>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4" id="4"/>
          <p:cNvSpPr txBox="true"/>
          <p:nvPr/>
        </p:nvSpPr>
        <p:spPr>
          <a:xfrm rot="0">
            <a:off x="479364" y="114292"/>
            <a:ext cx="10963353" cy="1200150"/>
          </a:xfrm>
          <a:prstGeom prst="rect">
            <a:avLst/>
          </a:prstGeom>
        </p:spPr>
        <p:txBody>
          <a:bodyPr anchor="t" rtlCol="false" tIns="0" lIns="0" bIns="0" rIns="0">
            <a:spAutoFit/>
          </a:bodyPr>
          <a:lstStyle/>
          <a:p>
            <a:pPr>
              <a:lnSpc>
                <a:spcPts val="8444"/>
              </a:lnSpc>
              <a:spcBef>
                <a:spcPct val="0"/>
              </a:spcBef>
            </a:pPr>
            <a:r>
              <a:rPr lang="en-US" sz="7037" spc="140">
                <a:solidFill>
                  <a:srgbClr val="FFFFFF"/>
                </a:solidFill>
                <a:latin typeface="Retropix"/>
              </a:rPr>
              <a:t>PROBLEM STATEMENT</a:t>
            </a:r>
          </a:p>
        </p:txBody>
      </p:sp>
      <p:sp>
        <p:nvSpPr>
          <p:cNvPr name="TextBox 5" id="5"/>
          <p:cNvSpPr txBox="true"/>
          <p:nvPr/>
        </p:nvSpPr>
        <p:spPr>
          <a:xfrm rot="0">
            <a:off x="6117265" y="4072988"/>
            <a:ext cx="8633222" cy="1200150"/>
          </a:xfrm>
          <a:prstGeom prst="rect">
            <a:avLst/>
          </a:prstGeom>
        </p:spPr>
        <p:txBody>
          <a:bodyPr anchor="t" rtlCol="false" tIns="0" lIns="0" bIns="0" rIns="0">
            <a:spAutoFit/>
          </a:bodyPr>
          <a:lstStyle/>
          <a:p>
            <a:pPr algn="l" marL="0" indent="0" lvl="0">
              <a:lnSpc>
                <a:spcPts val="8444"/>
              </a:lnSpc>
              <a:spcBef>
                <a:spcPct val="0"/>
              </a:spcBef>
            </a:pPr>
            <a:r>
              <a:rPr lang="en-US" sz="7037" spc="140" strike="noStrike" u="none">
                <a:solidFill>
                  <a:srgbClr val="FFFFFF"/>
                </a:solidFill>
                <a:latin typeface="Retropix"/>
              </a:rPr>
              <a:t>SOLUTION OVERVIEW </a:t>
            </a:r>
          </a:p>
        </p:txBody>
      </p:sp>
      <p:sp>
        <p:nvSpPr>
          <p:cNvPr name="TextBox 6" id="6"/>
          <p:cNvSpPr txBox="true"/>
          <p:nvPr/>
        </p:nvSpPr>
        <p:spPr>
          <a:xfrm rot="0">
            <a:off x="479364" y="1444088"/>
            <a:ext cx="14254706" cy="2847975"/>
          </a:xfrm>
          <a:prstGeom prst="rect">
            <a:avLst/>
          </a:prstGeom>
        </p:spPr>
        <p:txBody>
          <a:bodyPr anchor="t" rtlCol="false" tIns="0" lIns="0" bIns="0" rIns="0">
            <a:spAutoFit/>
          </a:bodyPr>
          <a:lstStyle/>
          <a:p>
            <a:pPr>
              <a:lnSpc>
                <a:spcPts val="2819"/>
              </a:lnSpc>
            </a:pPr>
            <a:r>
              <a:rPr lang="en-US" sz="2349" spc="46">
                <a:solidFill>
                  <a:srgbClr val="FFFFFF"/>
                </a:solidFill>
                <a:latin typeface="Poppins Light"/>
              </a:rPr>
              <a:t>Extracting and analysing relevant reviews for products and services faces challenges in today's digital landscape. Traditional methods are time-consuming and often miss nuanced consumer sentiments. To tackle this, our project leverages generative AI and advanced NLP techniques. We aim to automatically collect, analyse, and compare diverse reviews, starting with airport evaluations. The goal is to develop an AI algorithm identifying key themes, sentiments, and improvement areas, empowering stakeholders with actionable insights for data-driven decisions.</a:t>
            </a:r>
          </a:p>
          <a:p>
            <a:pPr>
              <a:lnSpc>
                <a:spcPts val="2819"/>
              </a:lnSpc>
              <a:spcBef>
                <a:spcPct val="0"/>
              </a:spcBef>
            </a:pPr>
          </a:p>
        </p:txBody>
      </p:sp>
      <p:sp>
        <p:nvSpPr>
          <p:cNvPr name="TextBox 7" id="7"/>
          <p:cNvSpPr txBox="true"/>
          <p:nvPr/>
        </p:nvSpPr>
        <p:spPr>
          <a:xfrm rot="0">
            <a:off x="6117265" y="5349338"/>
            <a:ext cx="11402010" cy="4257675"/>
          </a:xfrm>
          <a:prstGeom prst="rect">
            <a:avLst/>
          </a:prstGeom>
        </p:spPr>
        <p:txBody>
          <a:bodyPr anchor="t" rtlCol="false" tIns="0" lIns="0" bIns="0" rIns="0">
            <a:spAutoFit/>
          </a:bodyPr>
          <a:lstStyle/>
          <a:p>
            <a:pPr marL="0" indent="0" lvl="0">
              <a:lnSpc>
                <a:spcPts val="2822"/>
              </a:lnSpc>
              <a:spcBef>
                <a:spcPct val="0"/>
              </a:spcBef>
            </a:pPr>
            <a:r>
              <a:rPr lang="en-US" sz="2352" spc="47" strike="noStrike" u="none">
                <a:solidFill>
                  <a:srgbClr val="FFFFFF"/>
                </a:solidFill>
                <a:latin typeface="Poppins Light"/>
              </a:rPr>
              <a:t>Our application "Airport Analyzer" revolves around the strategic use of the OpenAI API, focusing on managing costs and optimizing data processing. The application confronts challenges such as cost management, data accessibility limitations, token limitations, and knowledge constraints. It seeks to efficiently utilize tokens and incorporate Langchain for overcoming these hurdles. The application's architecture includes tools like Streamlit, Selenium, BeautifulSoup, and OpenAI technologies, aiming to provide comprehensive analysis of airport reviews. This analysis enables stakeholders to derive actionable insights from customer feedback, improving airport services and enhancing customer experiences.</a:t>
            </a:r>
          </a:p>
          <a:p>
            <a:pPr marL="0" indent="0" lvl="0">
              <a:lnSpc>
                <a:spcPts val="2822"/>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3188744" y="-2362762"/>
            <a:ext cx="15818137" cy="15745637"/>
          </a:xfrm>
          <a:custGeom>
            <a:avLst/>
            <a:gdLst/>
            <a:ahLst/>
            <a:cxnLst/>
            <a:rect r="r" b="b" t="t" l="l"/>
            <a:pathLst>
              <a:path h="15745637" w="15818137">
                <a:moveTo>
                  <a:pt x="0" y="0"/>
                </a:moveTo>
                <a:lnTo>
                  <a:pt x="15818137" y="0"/>
                </a:lnTo>
                <a:lnTo>
                  <a:pt x="15818137" y="15745638"/>
                </a:lnTo>
                <a:lnTo>
                  <a:pt x="0" y="15745638"/>
                </a:lnTo>
                <a:lnTo>
                  <a:pt x="0" y="0"/>
                </a:lnTo>
                <a:close/>
              </a:path>
            </a:pathLst>
          </a:custGeom>
          <a:blipFill>
            <a:blip r:embed="rId2">
              <a:alphaModFix amt="54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061684" y="-13072"/>
            <a:ext cx="11945196" cy="10520128"/>
          </a:xfrm>
          <a:custGeom>
            <a:avLst/>
            <a:gdLst/>
            <a:ahLst/>
            <a:cxnLst/>
            <a:rect r="r" b="b" t="t" l="l"/>
            <a:pathLst>
              <a:path h="10520128" w="11945196">
                <a:moveTo>
                  <a:pt x="0" y="0"/>
                </a:moveTo>
                <a:lnTo>
                  <a:pt x="11945197" y="0"/>
                </a:lnTo>
                <a:lnTo>
                  <a:pt x="11945197" y="10520128"/>
                </a:lnTo>
                <a:lnTo>
                  <a:pt x="0" y="10520128"/>
                </a:lnTo>
                <a:lnTo>
                  <a:pt x="0" y="0"/>
                </a:lnTo>
                <a:close/>
              </a:path>
            </a:pathLst>
          </a:custGeom>
          <a:blipFill>
            <a:blip r:embed="rId4">
              <a:extLst>
                <a:ext uri="{96DAC541-7B7A-43D3-8B79-37D633B846F1}">
                  <asvg:svgBlip xmlns:asvg="http://schemas.microsoft.com/office/drawing/2016/SVG/main" r:embed="rId5"/>
                </a:ext>
              </a:extLst>
            </a:blip>
            <a:stretch>
              <a:fillRect l="0" t="0" r="-86301" b="0"/>
            </a:stretch>
          </a:blipFill>
        </p:spPr>
      </p:sp>
      <p:grpSp>
        <p:nvGrpSpPr>
          <p:cNvPr name="Group 4" id="4"/>
          <p:cNvGrpSpPr/>
          <p:nvPr/>
        </p:nvGrpSpPr>
        <p:grpSpPr>
          <a:xfrm rot="-10800000">
            <a:off x="9789863" y="3635632"/>
            <a:ext cx="7469437" cy="7469437"/>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141E20"/>
              </a:solidFill>
              <a:prstDash val="solid"/>
              <a:miter/>
            </a:ln>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3640"/>
                </a:lnSpc>
              </a:pPr>
            </a:p>
          </p:txBody>
        </p:sp>
      </p:grpSp>
      <p:grpSp>
        <p:nvGrpSpPr>
          <p:cNvPr name="Group 7" id="7"/>
          <p:cNvGrpSpPr/>
          <p:nvPr/>
        </p:nvGrpSpPr>
        <p:grpSpPr>
          <a:xfrm rot="-10800000">
            <a:off x="7374674" y="-818069"/>
            <a:ext cx="7469437" cy="746943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141E20"/>
              </a:solidFill>
              <a:prstDash val="solid"/>
              <a:miter/>
            </a:ln>
          </p:spPr>
        </p:sp>
        <p:sp>
          <p:nvSpPr>
            <p:cNvPr name="TextBox 9" id="9"/>
            <p:cNvSpPr txBox="true"/>
            <p:nvPr/>
          </p:nvSpPr>
          <p:spPr>
            <a:xfrm>
              <a:off x="76200" y="19050"/>
              <a:ext cx="660400" cy="717550"/>
            </a:xfrm>
            <a:prstGeom prst="rect">
              <a:avLst/>
            </a:prstGeom>
          </p:spPr>
          <p:txBody>
            <a:bodyPr anchor="ctr" rtlCol="false" tIns="50800" lIns="50800" bIns="50800" rIns="50800"/>
            <a:lstStyle/>
            <a:p>
              <a:pPr algn="ctr">
                <a:lnSpc>
                  <a:spcPts val="3640"/>
                </a:lnSpc>
              </a:pPr>
            </a:p>
          </p:txBody>
        </p:sp>
      </p:grpSp>
      <p:grpSp>
        <p:nvGrpSpPr>
          <p:cNvPr name="Group 10" id="10"/>
          <p:cNvGrpSpPr/>
          <p:nvPr/>
        </p:nvGrpSpPr>
        <p:grpSpPr>
          <a:xfrm rot="-10800000">
            <a:off x="4959485" y="3635632"/>
            <a:ext cx="7469437" cy="7469437"/>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141E20"/>
              </a:solidFill>
              <a:prstDash val="solid"/>
              <a:miter/>
            </a:ln>
          </p:spPr>
        </p:sp>
        <p:sp>
          <p:nvSpPr>
            <p:cNvPr name="TextBox 12" id="12"/>
            <p:cNvSpPr txBox="true"/>
            <p:nvPr/>
          </p:nvSpPr>
          <p:spPr>
            <a:xfrm>
              <a:off x="76200" y="19050"/>
              <a:ext cx="660400" cy="717550"/>
            </a:xfrm>
            <a:prstGeom prst="rect">
              <a:avLst/>
            </a:prstGeom>
          </p:spPr>
          <p:txBody>
            <a:bodyPr anchor="ctr" rtlCol="false" tIns="50800" lIns="50800" bIns="50800" rIns="50800"/>
            <a:lstStyle/>
            <a:p>
              <a:pPr algn="ctr">
                <a:lnSpc>
                  <a:spcPts val="3640"/>
                </a:lnSpc>
              </a:pPr>
            </a:p>
          </p:txBody>
        </p:sp>
      </p:grpSp>
      <p:sp>
        <p:nvSpPr>
          <p:cNvPr name="TextBox 13" id="13"/>
          <p:cNvSpPr txBox="true"/>
          <p:nvPr/>
        </p:nvSpPr>
        <p:spPr>
          <a:xfrm rot="0">
            <a:off x="248508" y="307114"/>
            <a:ext cx="9541355" cy="2090871"/>
          </a:xfrm>
          <a:prstGeom prst="rect">
            <a:avLst/>
          </a:prstGeom>
        </p:spPr>
        <p:txBody>
          <a:bodyPr anchor="t" rtlCol="false" tIns="0" lIns="0" bIns="0" rIns="0">
            <a:spAutoFit/>
          </a:bodyPr>
          <a:lstStyle/>
          <a:p>
            <a:pPr algn="l" marL="0" indent="0" lvl="0">
              <a:lnSpc>
                <a:spcPts val="7706"/>
              </a:lnSpc>
              <a:spcBef>
                <a:spcPct val="0"/>
              </a:spcBef>
            </a:pPr>
            <a:r>
              <a:rPr lang="en-US" sz="6422" spc="128" strike="noStrike" u="none">
                <a:solidFill>
                  <a:srgbClr val="FFFFFF"/>
                </a:solidFill>
                <a:latin typeface="Retropix"/>
              </a:rPr>
              <a:t>Business Analytics</a:t>
            </a:r>
          </a:p>
          <a:p>
            <a:pPr algn="l" marL="0" indent="0" lvl="0">
              <a:lnSpc>
                <a:spcPts val="7706"/>
              </a:lnSpc>
              <a:spcBef>
                <a:spcPct val="0"/>
              </a:spcBef>
            </a:pPr>
            <a:r>
              <a:rPr lang="en-US" sz="6422" spc="128" strike="noStrike" u="none">
                <a:solidFill>
                  <a:srgbClr val="FFFFFF"/>
                </a:solidFill>
                <a:latin typeface="Retropix"/>
              </a:rPr>
              <a:t>Benefits </a:t>
            </a:r>
          </a:p>
        </p:txBody>
      </p:sp>
      <p:sp>
        <p:nvSpPr>
          <p:cNvPr name="TextBox 14" id="14"/>
          <p:cNvSpPr txBox="true"/>
          <p:nvPr/>
        </p:nvSpPr>
        <p:spPr>
          <a:xfrm rot="0">
            <a:off x="9907479" y="5267325"/>
            <a:ext cx="2440775" cy="826301"/>
          </a:xfrm>
          <a:prstGeom prst="rect">
            <a:avLst/>
          </a:prstGeom>
        </p:spPr>
        <p:txBody>
          <a:bodyPr anchor="t" rtlCol="false" tIns="0" lIns="0" bIns="0" rIns="0">
            <a:spAutoFit/>
          </a:bodyPr>
          <a:lstStyle/>
          <a:p>
            <a:pPr algn="ctr">
              <a:lnSpc>
                <a:spcPts val="3280"/>
              </a:lnSpc>
              <a:spcBef>
                <a:spcPct val="0"/>
              </a:spcBef>
            </a:pPr>
            <a:r>
              <a:rPr lang="en-US" sz="2343">
                <a:solidFill>
                  <a:srgbClr val="FFFFFF"/>
                </a:solidFill>
                <a:latin typeface="Poppins Medium"/>
              </a:rPr>
              <a:t>AIRPORT ANALYZER</a:t>
            </a:r>
          </a:p>
        </p:txBody>
      </p:sp>
      <p:sp>
        <p:nvSpPr>
          <p:cNvPr name="TextBox 15" id="15"/>
          <p:cNvSpPr txBox="true"/>
          <p:nvPr/>
        </p:nvSpPr>
        <p:spPr>
          <a:xfrm rot="0">
            <a:off x="9789863" y="619125"/>
            <a:ext cx="2639059" cy="800100"/>
          </a:xfrm>
          <a:prstGeom prst="rect">
            <a:avLst/>
          </a:prstGeom>
        </p:spPr>
        <p:txBody>
          <a:bodyPr anchor="t" rtlCol="false" tIns="0" lIns="0" bIns="0" rIns="0">
            <a:spAutoFit/>
          </a:bodyPr>
          <a:lstStyle/>
          <a:p>
            <a:pPr algn="ctr">
              <a:lnSpc>
                <a:spcPts val="3120"/>
              </a:lnSpc>
            </a:pPr>
            <a:r>
              <a:rPr lang="en-US" sz="2600" spc="52">
                <a:solidFill>
                  <a:srgbClr val="FFFFFF"/>
                </a:solidFill>
                <a:latin typeface="Poppins Bold"/>
              </a:rPr>
              <a:t>Operational Efficiency</a:t>
            </a:r>
          </a:p>
        </p:txBody>
      </p:sp>
      <p:sp>
        <p:nvSpPr>
          <p:cNvPr name="TextBox 16" id="16"/>
          <p:cNvSpPr txBox="true"/>
          <p:nvPr/>
        </p:nvSpPr>
        <p:spPr>
          <a:xfrm rot="0">
            <a:off x="5236355" y="6390566"/>
            <a:ext cx="4276638" cy="800100"/>
          </a:xfrm>
          <a:prstGeom prst="rect">
            <a:avLst/>
          </a:prstGeom>
        </p:spPr>
        <p:txBody>
          <a:bodyPr anchor="t" rtlCol="false" tIns="0" lIns="0" bIns="0" rIns="0">
            <a:spAutoFit/>
          </a:bodyPr>
          <a:lstStyle/>
          <a:p>
            <a:pPr algn="ctr">
              <a:lnSpc>
                <a:spcPts val="3120"/>
              </a:lnSpc>
            </a:pPr>
            <a:r>
              <a:rPr lang="en-US" sz="2600" spc="52">
                <a:solidFill>
                  <a:srgbClr val="FFFFFF"/>
                </a:solidFill>
                <a:latin typeface="Poppins Bold"/>
              </a:rPr>
              <a:t>Strategic Decision-Making</a:t>
            </a:r>
          </a:p>
        </p:txBody>
      </p:sp>
      <p:sp>
        <p:nvSpPr>
          <p:cNvPr name="TextBox 17" id="17"/>
          <p:cNvSpPr txBox="true"/>
          <p:nvPr/>
        </p:nvSpPr>
        <p:spPr>
          <a:xfrm rot="0">
            <a:off x="12705792" y="6390566"/>
            <a:ext cx="4276638" cy="800100"/>
          </a:xfrm>
          <a:prstGeom prst="rect">
            <a:avLst/>
          </a:prstGeom>
        </p:spPr>
        <p:txBody>
          <a:bodyPr anchor="t" rtlCol="false" tIns="0" lIns="0" bIns="0" rIns="0">
            <a:spAutoFit/>
          </a:bodyPr>
          <a:lstStyle/>
          <a:p>
            <a:pPr algn="ctr">
              <a:lnSpc>
                <a:spcPts val="3120"/>
              </a:lnSpc>
            </a:pPr>
            <a:r>
              <a:rPr lang="en-US" sz="2600" spc="52">
                <a:solidFill>
                  <a:srgbClr val="FFFFFF"/>
                </a:solidFill>
                <a:latin typeface="Poppins Bold"/>
              </a:rPr>
              <a:t>Improved Customer Experience</a:t>
            </a:r>
          </a:p>
        </p:txBody>
      </p:sp>
      <p:sp>
        <p:nvSpPr>
          <p:cNvPr name="TextBox 18" id="18"/>
          <p:cNvSpPr txBox="true"/>
          <p:nvPr/>
        </p:nvSpPr>
        <p:spPr>
          <a:xfrm rot="0">
            <a:off x="7637987" y="1464365"/>
            <a:ext cx="6942811" cy="1861185"/>
          </a:xfrm>
          <a:prstGeom prst="rect">
            <a:avLst/>
          </a:prstGeom>
        </p:spPr>
        <p:txBody>
          <a:bodyPr anchor="t" rtlCol="false" tIns="0" lIns="0" bIns="0" rIns="0">
            <a:spAutoFit/>
          </a:bodyPr>
          <a:lstStyle/>
          <a:p>
            <a:pPr algn="ctr">
              <a:lnSpc>
                <a:spcPts val="2940"/>
              </a:lnSpc>
            </a:pPr>
            <a:r>
              <a:rPr lang="en-US" sz="2100">
                <a:solidFill>
                  <a:srgbClr val="FFFFFF"/>
                </a:solidFill>
                <a:latin typeface="Poppins Light"/>
              </a:rPr>
              <a:t>By analyzing airport reviews, businesses can identify inefficiencies and areas requiring improvement within their operations. This enables them to streamline processes, enhance customer flow, and optimize resource allocation</a:t>
            </a:r>
          </a:p>
        </p:txBody>
      </p:sp>
      <p:sp>
        <p:nvSpPr>
          <p:cNvPr name="TextBox 19" id="19"/>
          <p:cNvSpPr txBox="true"/>
          <p:nvPr/>
        </p:nvSpPr>
        <p:spPr>
          <a:xfrm rot="0">
            <a:off x="5506621" y="7260505"/>
            <a:ext cx="3736106" cy="2232660"/>
          </a:xfrm>
          <a:prstGeom prst="rect">
            <a:avLst/>
          </a:prstGeom>
        </p:spPr>
        <p:txBody>
          <a:bodyPr anchor="t" rtlCol="false" tIns="0" lIns="0" bIns="0" rIns="0">
            <a:spAutoFit/>
          </a:bodyPr>
          <a:lstStyle/>
          <a:p>
            <a:pPr algn="ctr">
              <a:lnSpc>
                <a:spcPts val="2940"/>
              </a:lnSpc>
            </a:pPr>
            <a:r>
              <a:rPr lang="en-US" sz="2100">
                <a:solidFill>
                  <a:srgbClr val="FFFFFF"/>
                </a:solidFill>
                <a:latin typeface="Poppins Light"/>
              </a:rPr>
              <a:t>focus on leveraging the detailed feedback from passengers to guide strategic decisions specific to airport management and development.</a:t>
            </a:r>
          </a:p>
        </p:txBody>
      </p:sp>
      <p:sp>
        <p:nvSpPr>
          <p:cNvPr name="TextBox 20" id="20"/>
          <p:cNvSpPr txBox="true"/>
          <p:nvPr/>
        </p:nvSpPr>
        <p:spPr>
          <a:xfrm rot="0">
            <a:off x="8276754" y="4133850"/>
            <a:ext cx="2024421" cy="1352550"/>
          </a:xfrm>
          <a:prstGeom prst="rect">
            <a:avLst/>
          </a:prstGeom>
        </p:spPr>
        <p:txBody>
          <a:bodyPr anchor="t" rtlCol="false" tIns="0" lIns="0" bIns="0" rIns="0">
            <a:spAutoFit/>
          </a:bodyPr>
          <a:lstStyle/>
          <a:p>
            <a:pPr algn="ctr">
              <a:lnSpc>
                <a:spcPts val="2160"/>
              </a:lnSpc>
            </a:pPr>
            <a:r>
              <a:rPr lang="en-US" sz="1800">
                <a:solidFill>
                  <a:srgbClr val="FFFFFF"/>
                </a:solidFill>
                <a:latin typeface="Poppins Light"/>
              </a:rPr>
              <a:t>streamline operations while improving the quality of decisions</a:t>
            </a:r>
          </a:p>
        </p:txBody>
      </p:sp>
      <p:sp>
        <p:nvSpPr>
          <p:cNvPr name="TextBox 21" id="21"/>
          <p:cNvSpPr txBox="true"/>
          <p:nvPr/>
        </p:nvSpPr>
        <p:spPr>
          <a:xfrm rot="0">
            <a:off x="11875146" y="4133850"/>
            <a:ext cx="2204599" cy="1085850"/>
          </a:xfrm>
          <a:prstGeom prst="rect">
            <a:avLst/>
          </a:prstGeom>
        </p:spPr>
        <p:txBody>
          <a:bodyPr anchor="t" rtlCol="false" tIns="0" lIns="0" bIns="0" rIns="0">
            <a:spAutoFit/>
          </a:bodyPr>
          <a:lstStyle/>
          <a:p>
            <a:pPr algn="ctr">
              <a:lnSpc>
                <a:spcPts val="2160"/>
              </a:lnSpc>
            </a:pPr>
            <a:r>
              <a:rPr lang="en-US" sz="1800">
                <a:solidFill>
                  <a:srgbClr val="FFFFFF"/>
                </a:solidFill>
                <a:latin typeface="Poppins Light"/>
              </a:rPr>
              <a:t>Efficient operations can lead to better customer services and experiences.</a:t>
            </a:r>
          </a:p>
        </p:txBody>
      </p:sp>
      <p:sp>
        <p:nvSpPr>
          <p:cNvPr name="TextBox 22" id="22"/>
          <p:cNvSpPr txBox="true"/>
          <p:nvPr/>
        </p:nvSpPr>
        <p:spPr>
          <a:xfrm rot="0">
            <a:off x="9917004" y="7026190"/>
            <a:ext cx="2384776" cy="1619250"/>
          </a:xfrm>
          <a:prstGeom prst="rect">
            <a:avLst/>
          </a:prstGeom>
        </p:spPr>
        <p:txBody>
          <a:bodyPr anchor="t" rtlCol="false" tIns="0" lIns="0" bIns="0" rIns="0">
            <a:spAutoFit/>
          </a:bodyPr>
          <a:lstStyle/>
          <a:p>
            <a:pPr algn="ctr">
              <a:lnSpc>
                <a:spcPts val="2160"/>
              </a:lnSpc>
            </a:pPr>
            <a:r>
              <a:rPr lang="en-US" sz="1800">
                <a:solidFill>
                  <a:srgbClr val="FFFFFF"/>
                </a:solidFill>
                <a:latin typeface="Poppins Light"/>
              </a:rPr>
              <a:t>AI-enabled decision making can tailor customer experiences and drive customer satisfaction.</a:t>
            </a:r>
          </a:p>
        </p:txBody>
      </p:sp>
      <p:sp>
        <p:nvSpPr>
          <p:cNvPr name="TextBox 23" id="23"/>
          <p:cNvSpPr txBox="true"/>
          <p:nvPr/>
        </p:nvSpPr>
        <p:spPr>
          <a:xfrm rot="0">
            <a:off x="12516566" y="7270030"/>
            <a:ext cx="4037990" cy="2578223"/>
          </a:xfrm>
          <a:prstGeom prst="rect">
            <a:avLst/>
          </a:prstGeom>
        </p:spPr>
        <p:txBody>
          <a:bodyPr anchor="t" rtlCol="false" tIns="0" lIns="0" bIns="0" rIns="0">
            <a:spAutoFit/>
          </a:bodyPr>
          <a:lstStyle/>
          <a:p>
            <a:pPr algn="ctr">
              <a:lnSpc>
                <a:spcPts val="2268"/>
              </a:lnSpc>
            </a:pPr>
            <a:r>
              <a:rPr lang="en-US" sz="1620">
                <a:solidFill>
                  <a:srgbClr val="FFFFFF"/>
                </a:solidFill>
                <a:latin typeface="Poppins Light"/>
              </a:rPr>
              <a:t>Insights derived from customer feedback analysis allow businesses to understand travelers' needs and preferences better. This knowledge can be used to tailor services, improve amenities, and address specific complaints, significantly enhancing the overall customer experience and satisfaction.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844EEA">
                <a:alpha val="100000"/>
              </a:srgbClr>
            </a:gs>
            <a:gs pos="50000">
              <a:srgbClr val="5527F5">
                <a:alpha val="100000"/>
              </a:srgbClr>
            </a:gs>
            <a:gs pos="100000">
              <a:srgbClr val="041069">
                <a:alpha val="100000"/>
              </a:srgbClr>
            </a:gs>
          </a:gsLst>
          <a:path path="circle">
            <a:fillToRect l="0" r="100000" t="0" b="100000"/>
          </a:path>
          <a:tileRect r="0" l="-100000" b="0" t="-100000"/>
        </a:gradFill>
      </p:bgPr>
    </p:bg>
    <p:spTree>
      <p:nvGrpSpPr>
        <p:cNvPr id="1" name=""/>
        <p:cNvGrpSpPr/>
        <p:nvPr/>
      </p:nvGrpSpPr>
      <p:grpSpPr>
        <a:xfrm>
          <a:off x="0" y="0"/>
          <a:ext cx="0" cy="0"/>
          <a:chOff x="0" y="0"/>
          <a:chExt cx="0" cy="0"/>
        </a:xfrm>
      </p:grpSpPr>
      <p:sp>
        <p:nvSpPr>
          <p:cNvPr name="Freeform 2" id="2"/>
          <p:cNvSpPr/>
          <p:nvPr/>
        </p:nvSpPr>
        <p:spPr>
          <a:xfrm flipH="false" flipV="false" rot="0">
            <a:off x="783726" y="2819660"/>
            <a:ext cx="6988487" cy="5595357"/>
          </a:xfrm>
          <a:custGeom>
            <a:avLst/>
            <a:gdLst/>
            <a:ahLst/>
            <a:cxnLst/>
            <a:rect r="r" b="b" t="t" l="l"/>
            <a:pathLst>
              <a:path h="5595357" w="6988487">
                <a:moveTo>
                  <a:pt x="0" y="0"/>
                </a:moveTo>
                <a:lnTo>
                  <a:pt x="6988488" y="0"/>
                </a:lnTo>
                <a:lnTo>
                  <a:pt x="6988488" y="5595358"/>
                </a:lnTo>
                <a:lnTo>
                  <a:pt x="0" y="5595358"/>
                </a:lnTo>
                <a:lnTo>
                  <a:pt x="0" y="0"/>
                </a:lnTo>
                <a:close/>
              </a:path>
            </a:pathLst>
          </a:custGeom>
          <a:blipFill>
            <a:blip r:embed="rId2"/>
            <a:stretch>
              <a:fillRect l="0" t="0" r="0" b="0"/>
            </a:stretch>
          </a:blipFill>
        </p:spPr>
      </p:sp>
      <p:grpSp>
        <p:nvGrpSpPr>
          <p:cNvPr name="Group 3" id="3"/>
          <p:cNvGrpSpPr/>
          <p:nvPr/>
        </p:nvGrpSpPr>
        <p:grpSpPr>
          <a:xfrm rot="0">
            <a:off x="7984048" y="3189728"/>
            <a:ext cx="2668682" cy="680410"/>
            <a:chOff x="0" y="0"/>
            <a:chExt cx="702863" cy="179203"/>
          </a:xfrm>
        </p:grpSpPr>
        <p:sp>
          <p:nvSpPr>
            <p:cNvPr name="Freeform 4" id="4"/>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Automation</a:t>
              </a:r>
            </a:p>
          </p:txBody>
        </p:sp>
      </p:grpSp>
      <p:sp>
        <p:nvSpPr>
          <p:cNvPr name="Freeform 6" id="6"/>
          <p:cNvSpPr/>
          <p:nvPr/>
        </p:nvSpPr>
        <p:spPr>
          <a:xfrm flipH="false" flipV="false" rot="0">
            <a:off x="14135996" y="-2163135"/>
            <a:ext cx="6613789" cy="5640759"/>
          </a:xfrm>
          <a:custGeom>
            <a:avLst/>
            <a:gdLst/>
            <a:ahLst/>
            <a:cxnLst/>
            <a:rect r="r" b="b" t="t" l="l"/>
            <a:pathLst>
              <a:path h="5640759" w="6613789">
                <a:moveTo>
                  <a:pt x="0" y="0"/>
                </a:moveTo>
                <a:lnTo>
                  <a:pt x="6613790" y="0"/>
                </a:lnTo>
                <a:lnTo>
                  <a:pt x="6613790" y="5640759"/>
                </a:lnTo>
                <a:lnTo>
                  <a:pt x="0" y="5640759"/>
                </a:lnTo>
                <a:lnTo>
                  <a:pt x="0" y="0"/>
                </a:lnTo>
                <a:close/>
              </a:path>
            </a:pathLst>
          </a:custGeom>
          <a:blipFill>
            <a:blip r:embed="rId3"/>
            <a:stretch>
              <a:fillRect l="0" t="0" r="0" b="0"/>
            </a:stretch>
          </a:blipFill>
        </p:spPr>
      </p:sp>
      <p:sp>
        <p:nvSpPr>
          <p:cNvPr name="TextBox 7" id="7"/>
          <p:cNvSpPr txBox="true"/>
          <p:nvPr/>
        </p:nvSpPr>
        <p:spPr>
          <a:xfrm rot="0">
            <a:off x="5148635" y="1768530"/>
            <a:ext cx="8512282" cy="1230699"/>
          </a:xfrm>
          <a:prstGeom prst="rect">
            <a:avLst/>
          </a:prstGeom>
        </p:spPr>
        <p:txBody>
          <a:bodyPr anchor="t" rtlCol="false" tIns="0" lIns="0" bIns="0" rIns="0">
            <a:spAutoFit/>
          </a:bodyPr>
          <a:lstStyle/>
          <a:p>
            <a:pPr algn="just" marL="0" indent="0" lvl="0">
              <a:lnSpc>
                <a:spcPts val="8235"/>
              </a:lnSpc>
              <a:spcBef>
                <a:spcPct val="0"/>
              </a:spcBef>
            </a:pPr>
            <a:r>
              <a:rPr lang="en-US" sz="11438">
                <a:solidFill>
                  <a:srgbClr val="6866E1"/>
                </a:solidFill>
                <a:latin typeface="Computer Says No"/>
              </a:rPr>
              <a:t>MACHINE LEARNING</a:t>
            </a:r>
          </a:p>
        </p:txBody>
      </p:sp>
      <p:sp>
        <p:nvSpPr>
          <p:cNvPr name="TextBox 8" id="8"/>
          <p:cNvSpPr txBox="true"/>
          <p:nvPr/>
        </p:nvSpPr>
        <p:spPr>
          <a:xfrm rot="0">
            <a:off x="7984048" y="3978171"/>
            <a:ext cx="8105145" cy="1472856"/>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grpSp>
        <p:nvGrpSpPr>
          <p:cNvPr name="Group 9" id="9"/>
          <p:cNvGrpSpPr/>
          <p:nvPr/>
        </p:nvGrpSpPr>
        <p:grpSpPr>
          <a:xfrm rot="0">
            <a:off x="7984048" y="5670102"/>
            <a:ext cx="2668682" cy="680410"/>
            <a:chOff x="0" y="0"/>
            <a:chExt cx="702863" cy="179203"/>
          </a:xfrm>
        </p:grpSpPr>
        <p:sp>
          <p:nvSpPr>
            <p:cNvPr name="Freeform 10" id="10"/>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11" id="11"/>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rPr>
                <a:t>Algorithm</a:t>
              </a:r>
            </a:p>
          </p:txBody>
        </p:sp>
      </p:grpSp>
      <p:sp>
        <p:nvSpPr>
          <p:cNvPr name="TextBox 12" id="12"/>
          <p:cNvSpPr txBox="true"/>
          <p:nvPr/>
        </p:nvSpPr>
        <p:spPr>
          <a:xfrm rot="0">
            <a:off x="7984048" y="6458545"/>
            <a:ext cx="8105145" cy="1472856"/>
          </a:xfrm>
          <a:prstGeom prst="rect">
            <a:avLst/>
          </a:prstGeom>
        </p:spPr>
        <p:txBody>
          <a:bodyPr anchor="t" rtlCol="false" tIns="0" lIns="0" bIns="0" rIns="0">
            <a:spAutoFit/>
          </a:bodyPr>
          <a:lstStyle/>
          <a:p>
            <a:pPr>
              <a:lnSpc>
                <a:spcPts val="2999"/>
              </a:lnSpc>
            </a:pPr>
            <a:r>
              <a:rPr lang="en-US" sz="1851">
                <a:solidFill>
                  <a:srgbClr val="FFFFFF"/>
                </a:solidFill>
                <a:latin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DAF9wxdTByo</dc:identifier>
  <dcterms:modified xsi:type="dcterms:W3CDTF">2011-08-01T06:04:30Z</dcterms:modified>
  <cp:revision>1</cp:revision>
  <dc:title>HPE Round 2 Deck</dc:title>
</cp:coreProperties>
</file>

<file path=docProps/thumbnail.jpeg>
</file>